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2" r:id="rId1"/>
    <p:sldMasterId id="2147483934" r:id="rId2"/>
    <p:sldMasterId id="2147484024" r:id="rId3"/>
  </p:sldMasterIdLst>
  <p:notesMasterIdLst>
    <p:notesMasterId r:id="rId25"/>
  </p:notesMasterIdLst>
  <p:sldIdLst>
    <p:sldId id="256" r:id="rId4"/>
    <p:sldId id="356" r:id="rId5"/>
    <p:sldId id="443" r:id="rId6"/>
    <p:sldId id="320" r:id="rId7"/>
    <p:sldId id="431" r:id="rId8"/>
    <p:sldId id="444" r:id="rId9"/>
    <p:sldId id="445" r:id="rId10"/>
    <p:sldId id="395" r:id="rId11"/>
    <p:sldId id="381" r:id="rId12"/>
    <p:sldId id="446" r:id="rId13"/>
    <p:sldId id="447" r:id="rId14"/>
    <p:sldId id="448" r:id="rId15"/>
    <p:sldId id="452" r:id="rId16"/>
    <p:sldId id="453" r:id="rId17"/>
    <p:sldId id="454" r:id="rId18"/>
    <p:sldId id="455" r:id="rId19"/>
    <p:sldId id="450" r:id="rId20"/>
    <p:sldId id="456" r:id="rId21"/>
    <p:sldId id="451" r:id="rId22"/>
    <p:sldId id="428" r:id="rId23"/>
    <p:sldId id="441" r:id="rId24"/>
  </p:sldIdLst>
  <p:sldSz cx="9144000" cy="6858000" type="screen4x3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9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13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B199A815-158E-48CE-995F-FDE10A0D19DE}" type="datetimeFigureOut">
              <a:rPr lang="de-DE" smtClean="0"/>
              <a:t>10.08.2020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FF59E932-7D8B-4B90-8546-AA80BC354C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36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https://smw.ch/journalimage/1170/0/ratio/view/article/ezm_smw/en/smw.2018.14691/3e6725bcb1b49093abfcca18f1e00b6525c2f594/14691.jpg/rsrc/ji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7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Industrie: https://p5.focus.de/img/fotos/origs8399001/3248515803-w630-h472-o-q75-p5/urn-newsml-dpa-com-20090101-180201-99-893310-large-4-3.jpg</a:t>
            </a:r>
          </a:p>
          <a:p>
            <a:r>
              <a:rPr lang="de-DE" dirty="0"/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endParaRPr lang="de-DE" dirty="0"/>
          </a:p>
          <a:p>
            <a:r>
              <a:rPr lang="de-DE" dirty="0"/>
              <a:t>Bild Industrie löschen: https://www.donnersberg.de/</a:t>
            </a:r>
            <a:r>
              <a:rPr lang="de-DE" dirty="0" err="1"/>
              <a:t>donnersbergkreis</a:t>
            </a:r>
            <a:r>
              <a:rPr lang="de-DE" dirty="0"/>
              <a:t>/Aktuelles/Aktuelles%20aus%20dem%20Kreishaus/2017/August/Großübung%20erfolgreich%20bewältigt/</a:t>
            </a:r>
          </a:p>
          <a:p>
            <a:r>
              <a:rPr lang="de-DE" dirty="0"/>
              <a:t> </a:t>
            </a:r>
          </a:p>
          <a:p>
            <a:r>
              <a:rPr lang="de-DE" dirty="0"/>
              <a:t>Robot: https://www.mining-technology.com/features/feature111373/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Naturkatastrophe: https://www.planet-wissen.de/natur/naturgewalten/erdbeben/index.html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86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Industrie: https://p5.focus.de/img/fotos/origs8399001/3248515803-w630-h472-o-q75-p5/urn-newsml-dpa-com-20090101-180201-99-893310-large-4-3.jpg</a:t>
            </a:r>
          </a:p>
          <a:p>
            <a:r>
              <a:rPr lang="de-DE" dirty="0"/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endParaRPr lang="de-DE" dirty="0"/>
          </a:p>
          <a:p>
            <a:r>
              <a:rPr lang="de-DE" dirty="0"/>
              <a:t>Bild Industrie löschen: https://www.donnersberg.de/</a:t>
            </a:r>
            <a:r>
              <a:rPr lang="de-DE" dirty="0" err="1"/>
              <a:t>donnersbergkreis</a:t>
            </a:r>
            <a:r>
              <a:rPr lang="de-DE" dirty="0"/>
              <a:t>/Aktuelles/Aktuelles%20aus%20dem%20Kreishaus/2017/August/Großübung%20erfolgreich%20bewältigt/</a:t>
            </a:r>
          </a:p>
          <a:p>
            <a:r>
              <a:rPr lang="de-DE" dirty="0"/>
              <a:t> </a:t>
            </a:r>
          </a:p>
          <a:p>
            <a:r>
              <a:rPr lang="de-DE" dirty="0"/>
              <a:t>Robot: https://www.mining-technology.com/features/feature111373/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Naturkatastrophe: https://www.planet-wissen.de/natur/naturgewalten/erdbeben/index.html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660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384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349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3508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35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6E443-C203-485D-A842-977664C0CB1F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1492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9ACE-216B-491A-8438-80DDDA2BE6C0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65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6E17E-F384-4D61-9D6F-9EBD3688E65F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092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62A0-058D-4C66-BB2F-EFD88892D3D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3090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9E991-89CA-41AE-AC9D-3AC27A6F374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2644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AA8A7-4A7C-4E51-B761-C6A36AAC9BE2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101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236E-7944-4AFA-B5BF-3756F4D8CB87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294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A7DD-3949-4FD0-99C8-EE883587E21C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0117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2044B-0B03-4998-9E7C-E1418FC58F04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9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7E4D1-3618-4775-924F-A389E91FF830}" type="datetime1">
              <a:rPr lang="de-DE" smtClean="0"/>
              <a:t>10.08.2020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81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B241-5BD7-40D8-803B-2EA17DAC0944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862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CE4B-76BB-4D22-9553-F66CE05100C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2473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B3F6-CCD9-46F0-B5A4-69CC8F3B083E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5083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5ECC0-0694-4302-A086-92D53AECC408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4241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E1208-4F36-4937-9278-14168F9A205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6517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5AD9-1D89-40E8-B30D-C92B75FB45A7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490611" y="1134208"/>
            <a:ext cx="65608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594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2BA4B-2942-41CA-9D0C-3FB8334C708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0A94DC-D7E6-425E-A400-AB8C6B96DF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71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9E7-A51F-43AE-8683-B373F40757DA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2DD91527-C2E1-4857-9C10-60DC827A65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988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61E71-C426-406A-9434-F469F074244C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48947E7-4C6E-4DF3-98F9-F9BDC1AE1B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960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07AE-9C93-4296-A3C9-52224845D09B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C920B7C-632B-4848-AED7-790481B3D2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202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924C5-A33A-42C7-A196-C55C338A9C95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70DBB4-CD57-4E7E-9122-982B614048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595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EF05-8FEC-446E-99C4-87B6EFD66B3A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66E42E2-486F-47AF-8FD5-C2626BB73F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53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8CA8-E3DB-4A8A-B73F-75979CCF69C4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0306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765F5FED-D1AE-471A-A2C1-8D3C1A8A21B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6D995F1-CE01-440C-BB4B-202E0DED5F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624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0523-E27F-4D06-A8D0-AF18746433F7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D3AABDE-05AE-4AD7-A70D-756A71FFBD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076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C8DC-9F50-41A3-84C5-12DF7E9F2DF3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DF0DE5B-D7C4-41C5-975F-E727A54791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257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1D472-0C9F-4EE3-8D47-8C2BAC41E83A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DB958C5-1E27-48B9-BEE8-8AF2B857D7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A703-2B46-4D08-9701-BA87CD32786C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283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F2CE-BE32-4502-8288-7D366932D188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132-07D7-4CFC-92BD-4F838BEC762F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3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BC125-9BBB-4C68-81D0-DDFC9E64DB2A}" type="datetime1">
              <a:rPr lang="de-DE" smtClean="0"/>
              <a:t>10.08.2020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625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01CFD-2010-493E-8699-562721B23C7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81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8EAD0-B394-4E0A-BCC4-D5F689F8DBC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70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488D96C-3134-4CDD-A510-D3DEE179985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528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37FCF04-C40B-4408-9281-A070A44BEB11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906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38AB140-BB6C-4764-817B-7C357C6598E4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8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69FB088-A204-40D5-9E80-76E13A4F4F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59" t="26860" r="19490" b="16530"/>
          <a:stretch/>
        </p:blipFill>
        <p:spPr>
          <a:xfrm>
            <a:off x="1150983" y="1168900"/>
            <a:ext cx="6842034" cy="45818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A49CFA-E0A4-4239-AA68-0114D1903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455" y="-874689"/>
            <a:ext cx="5170875" cy="3870664"/>
          </a:xfrm>
        </p:spPr>
        <p:txBody>
          <a:bodyPr anchor="ctr">
            <a:normAutofit/>
          </a:bodyPr>
          <a:lstStyle/>
          <a:p>
            <a:pPr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5400" b="1" dirty="0"/>
              <a:t>Rescue Robot</a:t>
            </a:r>
            <a:br>
              <a:rPr lang="de-DE" sz="3200" b="1" dirty="0"/>
            </a:br>
            <a:br>
              <a:rPr lang="de-DE" sz="2000" b="1" dirty="0"/>
            </a:br>
            <a:r>
              <a:rPr lang="de-DE" sz="2000" b="1" dirty="0"/>
              <a:t> </a:t>
            </a:r>
            <a:r>
              <a:rPr lang="de-DE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Projekt angewandte Elektrotechnik</a:t>
            </a:r>
            <a:endParaRPr lang="de-DE" sz="1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5C63E5-F6E3-4782-BBCD-C3D0CAA5D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770" y="5750758"/>
            <a:ext cx="6413324" cy="890656"/>
          </a:xfrm>
        </p:spPr>
        <p:txBody>
          <a:bodyPr anchor="ctr">
            <a:normAutofit/>
          </a:bodyPr>
          <a:lstStyle/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de-DE" sz="1600" spc="-50" dirty="0">
                <a:solidFill>
                  <a:schemeClr val="tx2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Bruno Berger / Lukas Walter / Melanie Löbel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0C2F8757-8A98-4A2C-B221-8EAE0AFCAC3F}"/>
              </a:ext>
            </a:extLst>
          </p:cNvPr>
          <p:cNvSpPr txBox="1">
            <a:spLocks/>
          </p:cNvSpPr>
          <p:nvPr/>
        </p:nvSpPr>
        <p:spPr>
          <a:xfrm>
            <a:off x="3435761" y="4993860"/>
            <a:ext cx="5503947" cy="1556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de-DE" sz="1900" dirty="0"/>
          </a:p>
          <a:p>
            <a:endParaRPr lang="de-DE" b="1" dirty="0"/>
          </a:p>
          <a:p>
            <a:r>
              <a:rPr lang="de-DE" b="1" dirty="0"/>
              <a:t>10. August 2020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BBF4E4-6D06-40AE-BAE7-1BDB6DA84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689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Paper Prototype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10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C56F1BB-BEA5-403F-BF2D-B8B5E2650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8" t="12676" r="30784"/>
          <a:stretch/>
        </p:blipFill>
        <p:spPr>
          <a:xfrm>
            <a:off x="923531" y="2066991"/>
            <a:ext cx="2230216" cy="1790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ED32B26-9F11-4313-9EAA-02937E2C54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59" r="3266" b="12540"/>
          <a:stretch/>
        </p:blipFill>
        <p:spPr>
          <a:xfrm>
            <a:off x="289050" y="3781314"/>
            <a:ext cx="2724738" cy="1066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99385C0-3369-44BA-964A-4CB4CC37AC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7" t="6044" r="10100" b="2168"/>
          <a:stretch/>
        </p:blipFill>
        <p:spPr>
          <a:xfrm>
            <a:off x="3467662" y="2053778"/>
            <a:ext cx="2094822" cy="1793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0891085-B273-43B4-8E4E-DFC8C779D0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9" t="21779" r="18795" b="15806"/>
          <a:stretch/>
        </p:blipFill>
        <p:spPr>
          <a:xfrm>
            <a:off x="5876399" y="2057925"/>
            <a:ext cx="2661112" cy="178897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23531" y="4931201"/>
            <a:ext cx="2108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Abb.8: </a:t>
            </a:r>
          </a:p>
          <a:p>
            <a:r>
              <a:rPr lang="de-DE" sz="1200" b="1" dirty="0"/>
              <a:t>Paper Prototype Bruno Berger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C5932A8-63AE-4A1A-84BB-F0D1CFA4297C}"/>
              </a:ext>
            </a:extLst>
          </p:cNvPr>
          <p:cNvSpPr txBox="1"/>
          <p:nvPr/>
        </p:nvSpPr>
        <p:spPr>
          <a:xfrm>
            <a:off x="3380592" y="3935936"/>
            <a:ext cx="2204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Abb.9: </a:t>
            </a:r>
          </a:p>
          <a:p>
            <a:r>
              <a:rPr lang="de-DE" sz="1200" b="1" dirty="0"/>
              <a:t>Paper Prototype Melanie Löbel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4F658A7-C77B-421E-B9AD-4FD89140F79A}"/>
              </a:ext>
            </a:extLst>
          </p:cNvPr>
          <p:cNvSpPr txBox="1"/>
          <p:nvPr/>
        </p:nvSpPr>
        <p:spPr>
          <a:xfrm>
            <a:off x="5827086" y="3935935"/>
            <a:ext cx="2620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Paper Prototype Lukas Walter</a:t>
            </a:r>
          </a:p>
        </p:txBody>
      </p:sp>
    </p:spTree>
    <p:extLst>
      <p:ext uri="{BB962C8B-B14F-4D97-AF65-F5344CB8AC3E}">
        <p14:creationId xmlns:p14="http://schemas.microsoft.com/office/powerpoint/2010/main" val="3035758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Paper Prototype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11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762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Paper Prototype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9C1667-7C80-4A6B-8BA1-5855B01DC8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3" t="28685" r="20816" b="17111"/>
          <a:stretch/>
        </p:blipFill>
        <p:spPr>
          <a:xfrm>
            <a:off x="932863" y="1944954"/>
            <a:ext cx="3489848" cy="22139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C51A100-C01B-41AB-B095-7903BA7430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9" t="18526" r="13877" b="20340"/>
          <a:stretch/>
        </p:blipFill>
        <p:spPr>
          <a:xfrm>
            <a:off x="4532183" y="3902249"/>
            <a:ext cx="3678954" cy="22139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82A0D21-72AA-4C67-92BA-8825B77A4E1E}"/>
              </a:ext>
            </a:extLst>
          </p:cNvPr>
          <p:cNvSpPr txBox="1"/>
          <p:nvPr/>
        </p:nvSpPr>
        <p:spPr>
          <a:xfrm>
            <a:off x="4662119" y="1925711"/>
            <a:ext cx="375423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/>
              <a:t>Übernahme aus verschiedenen Prototyps: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Greifer + Greifarm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LIDAR + Peripherie auf Drehpodest 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Stützarme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Kettenantrieb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Turbine mit Ruder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Box für gesammelte radioaktive Objekte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Offene Box für „Erste Hilfe“ Koffer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2243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12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4256470-767A-412E-84AB-FA804A7A939B}"/>
              </a:ext>
            </a:extLst>
          </p:cNvPr>
          <p:cNvGrpSpPr/>
          <p:nvPr/>
        </p:nvGrpSpPr>
        <p:grpSpPr>
          <a:xfrm>
            <a:off x="960851" y="1949694"/>
            <a:ext cx="7416000" cy="546343"/>
            <a:chOff x="960851" y="1949694"/>
            <a:chExt cx="7416000" cy="546343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CA86E7BC-178E-4CF1-BF97-08CE2A6BC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851" y="1949694"/>
              <a:ext cx="7416000" cy="54634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3DBFAC7-A99E-4DA5-AA73-4B71E4818AAC}"/>
                </a:ext>
              </a:extLst>
            </p:cNvPr>
            <p:cNvSpPr txBox="1"/>
            <p:nvPr/>
          </p:nvSpPr>
          <p:spPr>
            <a:xfrm>
              <a:off x="3532064" y="2037490"/>
              <a:ext cx="28501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Signalsender:Firmengelände</a:t>
              </a:r>
              <a:endParaRPr lang="de-DE" dirty="0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EAA94BF8-FCD2-468E-B6BF-9469A312A208}"/>
              </a:ext>
            </a:extLst>
          </p:cNvPr>
          <p:cNvGrpSpPr/>
          <p:nvPr/>
        </p:nvGrpSpPr>
        <p:grpSpPr>
          <a:xfrm>
            <a:off x="960849" y="2496036"/>
            <a:ext cx="7416000" cy="547087"/>
            <a:chOff x="960849" y="2496036"/>
            <a:chExt cx="7416000" cy="547087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D7D97515-F24C-4944-80E0-7D721D654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0849" y="2496036"/>
              <a:ext cx="7416000" cy="5470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17A51C2-A707-4932-856C-4FD76CD2CCBD}"/>
                </a:ext>
              </a:extLst>
            </p:cNvPr>
            <p:cNvSpPr txBox="1"/>
            <p:nvPr/>
          </p:nvSpPr>
          <p:spPr>
            <a:xfrm>
              <a:off x="3760234" y="2592662"/>
              <a:ext cx="2393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Sensorempfang:Sensor</a:t>
              </a:r>
              <a:endParaRPr lang="de-DE" dirty="0"/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8EAAC74C-8FC5-4936-A9FC-EC8067E20072}"/>
              </a:ext>
            </a:extLst>
          </p:cNvPr>
          <p:cNvGrpSpPr/>
          <p:nvPr/>
        </p:nvGrpSpPr>
        <p:grpSpPr>
          <a:xfrm>
            <a:off x="960848" y="3049588"/>
            <a:ext cx="7416000" cy="504000"/>
            <a:chOff x="960848" y="3049588"/>
            <a:chExt cx="7416000" cy="50400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2F131C02-00C7-460A-BBC6-929764850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0848" y="3049588"/>
              <a:ext cx="7416000" cy="504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17E7872-1F33-49C3-AC25-C546BF3CFC43}"/>
                </a:ext>
              </a:extLst>
            </p:cNvPr>
            <p:cNvSpPr txBox="1"/>
            <p:nvPr/>
          </p:nvSpPr>
          <p:spPr>
            <a:xfrm>
              <a:off x="3535911" y="3136793"/>
              <a:ext cx="28424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WerteSignal:Microcontroller</a:t>
              </a:r>
              <a:endParaRPr lang="de-DE" dirty="0"/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42A47C00-0121-4EA2-8452-EAF472732ADE}"/>
              </a:ext>
            </a:extLst>
          </p:cNvPr>
          <p:cNvGrpSpPr/>
          <p:nvPr/>
        </p:nvGrpSpPr>
        <p:grpSpPr>
          <a:xfrm>
            <a:off x="960848" y="3560052"/>
            <a:ext cx="7416000" cy="993287"/>
            <a:chOff x="960848" y="3560052"/>
            <a:chExt cx="7416000" cy="99328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339EB59-705F-4ADD-92F7-6AE29F522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0848" y="3560052"/>
              <a:ext cx="7416000" cy="9932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773EE880-5F89-4060-A330-28336E7DD83B}"/>
                </a:ext>
              </a:extLst>
            </p:cNvPr>
            <p:cNvSpPr txBox="1"/>
            <p:nvPr/>
          </p:nvSpPr>
          <p:spPr>
            <a:xfrm>
              <a:off x="3766293" y="3829374"/>
              <a:ext cx="238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Motorsteuerung:Motor</a:t>
              </a:r>
              <a:endParaRPr lang="de-DE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AD2AEF92-266A-4E24-A081-BD3969194B8D}"/>
              </a:ext>
            </a:extLst>
          </p:cNvPr>
          <p:cNvGrpSpPr/>
          <p:nvPr/>
        </p:nvGrpSpPr>
        <p:grpSpPr>
          <a:xfrm>
            <a:off x="960848" y="4559802"/>
            <a:ext cx="7416000" cy="560838"/>
            <a:chOff x="960848" y="4559802"/>
            <a:chExt cx="7416000" cy="56083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959ECFDD-E97B-4EE0-A803-D497AC3BB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60848" y="4559802"/>
              <a:ext cx="7416000" cy="5608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EFFD9904-60B1-44D5-AB22-42E7C2AE69FE}"/>
                </a:ext>
              </a:extLst>
            </p:cNvPr>
            <p:cNvSpPr txBox="1"/>
            <p:nvPr/>
          </p:nvSpPr>
          <p:spPr>
            <a:xfrm>
              <a:off x="3132308" y="4637995"/>
              <a:ext cx="36496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Peripheriesteuerung:Kommunikation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934361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13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EAA94BF8-FCD2-468E-B6BF-9469A312A208}"/>
              </a:ext>
            </a:extLst>
          </p:cNvPr>
          <p:cNvGrpSpPr/>
          <p:nvPr/>
        </p:nvGrpSpPr>
        <p:grpSpPr>
          <a:xfrm>
            <a:off x="960849" y="2496036"/>
            <a:ext cx="7416000" cy="547087"/>
            <a:chOff x="960849" y="2496036"/>
            <a:chExt cx="7416000" cy="547087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D7D97515-F24C-4944-80E0-7D721D654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849" y="2496036"/>
              <a:ext cx="7416000" cy="5470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17A51C2-A707-4932-856C-4FD76CD2CCBD}"/>
                </a:ext>
              </a:extLst>
            </p:cNvPr>
            <p:cNvSpPr txBox="1"/>
            <p:nvPr/>
          </p:nvSpPr>
          <p:spPr>
            <a:xfrm>
              <a:off x="3760234" y="2592662"/>
              <a:ext cx="2393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Sensorempfang:Sensor</a:t>
              </a:r>
              <a:endParaRPr lang="de-DE" dirty="0"/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8EAAC74C-8FC5-4936-A9FC-EC8067E20072}"/>
              </a:ext>
            </a:extLst>
          </p:cNvPr>
          <p:cNvGrpSpPr/>
          <p:nvPr/>
        </p:nvGrpSpPr>
        <p:grpSpPr>
          <a:xfrm>
            <a:off x="960848" y="3049588"/>
            <a:ext cx="7416000" cy="504000"/>
            <a:chOff x="960848" y="3049588"/>
            <a:chExt cx="7416000" cy="50400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2F131C02-00C7-460A-BBC6-929764850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0848" y="3049588"/>
              <a:ext cx="7416000" cy="504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17E7872-1F33-49C3-AC25-C546BF3CFC43}"/>
                </a:ext>
              </a:extLst>
            </p:cNvPr>
            <p:cNvSpPr txBox="1"/>
            <p:nvPr/>
          </p:nvSpPr>
          <p:spPr>
            <a:xfrm>
              <a:off x="3535911" y="3136793"/>
              <a:ext cx="28424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WerteSignal:Microcontroller</a:t>
              </a:r>
              <a:endParaRPr lang="de-DE" dirty="0"/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42A47C00-0121-4EA2-8452-EAF472732ADE}"/>
              </a:ext>
            </a:extLst>
          </p:cNvPr>
          <p:cNvGrpSpPr/>
          <p:nvPr/>
        </p:nvGrpSpPr>
        <p:grpSpPr>
          <a:xfrm>
            <a:off x="960848" y="3560052"/>
            <a:ext cx="7416000" cy="993287"/>
            <a:chOff x="960848" y="3560052"/>
            <a:chExt cx="7416000" cy="99328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339EB59-705F-4ADD-92F7-6AE29F522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0848" y="3560052"/>
              <a:ext cx="7416000" cy="9932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773EE880-5F89-4060-A330-28336E7DD83B}"/>
                </a:ext>
              </a:extLst>
            </p:cNvPr>
            <p:cNvSpPr txBox="1"/>
            <p:nvPr/>
          </p:nvSpPr>
          <p:spPr>
            <a:xfrm>
              <a:off x="3766293" y="3829374"/>
              <a:ext cx="238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Motorsteuerung:Motor</a:t>
              </a:r>
              <a:endParaRPr lang="de-DE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AD2AEF92-266A-4E24-A081-BD3969194B8D}"/>
              </a:ext>
            </a:extLst>
          </p:cNvPr>
          <p:cNvGrpSpPr/>
          <p:nvPr/>
        </p:nvGrpSpPr>
        <p:grpSpPr>
          <a:xfrm>
            <a:off x="960848" y="4559802"/>
            <a:ext cx="7416000" cy="560838"/>
            <a:chOff x="960848" y="4559802"/>
            <a:chExt cx="7416000" cy="56083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959ECFDD-E97B-4EE0-A803-D497AC3BB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0848" y="4559802"/>
              <a:ext cx="7416000" cy="5608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EFFD9904-60B1-44D5-AB22-42E7C2AE69FE}"/>
                </a:ext>
              </a:extLst>
            </p:cNvPr>
            <p:cNvSpPr txBox="1"/>
            <p:nvPr/>
          </p:nvSpPr>
          <p:spPr>
            <a:xfrm>
              <a:off x="3132308" y="4637995"/>
              <a:ext cx="36496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Peripheriesteuerung:Kommunikation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95573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14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8EAAC74C-8FC5-4936-A9FC-EC8067E20072}"/>
              </a:ext>
            </a:extLst>
          </p:cNvPr>
          <p:cNvGrpSpPr/>
          <p:nvPr/>
        </p:nvGrpSpPr>
        <p:grpSpPr>
          <a:xfrm>
            <a:off x="960848" y="3049588"/>
            <a:ext cx="7416000" cy="504000"/>
            <a:chOff x="960848" y="3049588"/>
            <a:chExt cx="7416000" cy="50400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2F131C02-00C7-460A-BBC6-929764850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848" y="3049588"/>
              <a:ext cx="7416000" cy="504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17E7872-1F33-49C3-AC25-C546BF3CFC43}"/>
                </a:ext>
              </a:extLst>
            </p:cNvPr>
            <p:cNvSpPr txBox="1"/>
            <p:nvPr/>
          </p:nvSpPr>
          <p:spPr>
            <a:xfrm>
              <a:off x="3535911" y="3136793"/>
              <a:ext cx="28424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WerteSignal:Microcontroller</a:t>
              </a:r>
              <a:endParaRPr lang="de-DE" dirty="0"/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42A47C00-0121-4EA2-8452-EAF472732ADE}"/>
              </a:ext>
            </a:extLst>
          </p:cNvPr>
          <p:cNvGrpSpPr/>
          <p:nvPr/>
        </p:nvGrpSpPr>
        <p:grpSpPr>
          <a:xfrm>
            <a:off x="960848" y="3560052"/>
            <a:ext cx="7416000" cy="993287"/>
            <a:chOff x="960848" y="3560052"/>
            <a:chExt cx="7416000" cy="99328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339EB59-705F-4ADD-92F7-6AE29F522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0848" y="3560052"/>
              <a:ext cx="7416000" cy="9932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773EE880-5F89-4060-A330-28336E7DD83B}"/>
                </a:ext>
              </a:extLst>
            </p:cNvPr>
            <p:cNvSpPr txBox="1"/>
            <p:nvPr/>
          </p:nvSpPr>
          <p:spPr>
            <a:xfrm>
              <a:off x="3766293" y="3829374"/>
              <a:ext cx="238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Motorsteuerung:Motor</a:t>
              </a:r>
              <a:endParaRPr lang="de-DE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AD2AEF92-266A-4E24-A081-BD3969194B8D}"/>
              </a:ext>
            </a:extLst>
          </p:cNvPr>
          <p:cNvGrpSpPr/>
          <p:nvPr/>
        </p:nvGrpSpPr>
        <p:grpSpPr>
          <a:xfrm>
            <a:off x="960848" y="4559802"/>
            <a:ext cx="7416000" cy="560838"/>
            <a:chOff x="960848" y="4559802"/>
            <a:chExt cx="7416000" cy="56083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959ECFDD-E97B-4EE0-A803-D497AC3BB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0848" y="4559802"/>
              <a:ext cx="7416000" cy="5608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EFFD9904-60B1-44D5-AB22-42E7C2AE69FE}"/>
                </a:ext>
              </a:extLst>
            </p:cNvPr>
            <p:cNvSpPr txBox="1"/>
            <p:nvPr/>
          </p:nvSpPr>
          <p:spPr>
            <a:xfrm>
              <a:off x="3132308" y="4637995"/>
              <a:ext cx="36496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Peripheriesteuerung:Kommunikation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190237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15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42A47C00-0121-4EA2-8452-EAF472732ADE}"/>
              </a:ext>
            </a:extLst>
          </p:cNvPr>
          <p:cNvGrpSpPr/>
          <p:nvPr/>
        </p:nvGrpSpPr>
        <p:grpSpPr>
          <a:xfrm>
            <a:off x="960848" y="3560052"/>
            <a:ext cx="7416000" cy="993287"/>
            <a:chOff x="960848" y="3560052"/>
            <a:chExt cx="7416000" cy="993287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339EB59-705F-4ADD-92F7-6AE29F522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848" y="3560052"/>
              <a:ext cx="7416000" cy="9932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773EE880-5F89-4060-A330-28336E7DD83B}"/>
                </a:ext>
              </a:extLst>
            </p:cNvPr>
            <p:cNvSpPr txBox="1"/>
            <p:nvPr/>
          </p:nvSpPr>
          <p:spPr>
            <a:xfrm>
              <a:off x="3766293" y="3829374"/>
              <a:ext cx="238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Motorsteuerung:Motor</a:t>
              </a:r>
              <a:endParaRPr lang="de-DE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AD2AEF92-266A-4E24-A081-BD3969194B8D}"/>
              </a:ext>
            </a:extLst>
          </p:cNvPr>
          <p:cNvGrpSpPr/>
          <p:nvPr/>
        </p:nvGrpSpPr>
        <p:grpSpPr>
          <a:xfrm>
            <a:off x="960848" y="4559802"/>
            <a:ext cx="7416000" cy="560838"/>
            <a:chOff x="960848" y="4559802"/>
            <a:chExt cx="7416000" cy="56083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959ECFDD-E97B-4EE0-A803-D497AC3BB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0848" y="4559802"/>
              <a:ext cx="7416000" cy="5608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EFFD9904-60B1-44D5-AB22-42E7C2AE69FE}"/>
                </a:ext>
              </a:extLst>
            </p:cNvPr>
            <p:cNvSpPr txBox="1"/>
            <p:nvPr/>
          </p:nvSpPr>
          <p:spPr>
            <a:xfrm>
              <a:off x="3132308" y="4637995"/>
              <a:ext cx="36496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Peripheriesteuerung:Kommunikation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351868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16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AD2AEF92-266A-4E24-A081-BD3969194B8D}"/>
              </a:ext>
            </a:extLst>
          </p:cNvPr>
          <p:cNvGrpSpPr/>
          <p:nvPr/>
        </p:nvGrpSpPr>
        <p:grpSpPr>
          <a:xfrm>
            <a:off x="960848" y="4559802"/>
            <a:ext cx="7416000" cy="560838"/>
            <a:chOff x="960848" y="4559802"/>
            <a:chExt cx="7416000" cy="56083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959ECFDD-E97B-4EE0-A803-D497AC3BB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848" y="4559802"/>
              <a:ext cx="7416000" cy="5608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EFFD9904-60B1-44D5-AB22-42E7C2AE69FE}"/>
                </a:ext>
              </a:extLst>
            </p:cNvPr>
            <p:cNvSpPr txBox="1"/>
            <p:nvPr/>
          </p:nvSpPr>
          <p:spPr>
            <a:xfrm>
              <a:off x="3132308" y="4637995"/>
              <a:ext cx="36496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Peripheriesteuerung:Kommunikation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82082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17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28F1D9-336D-425F-8D80-503FC2066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15" y="1878604"/>
            <a:ext cx="7507044" cy="324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17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Submodules and Implementation</a:t>
            </a:r>
            <a:endParaRPr lang="de-DE" sz="40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1331928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Requirements and Implementation</a:t>
            </a:r>
            <a:endParaRPr lang="de-DE" sz="40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19</a:t>
            </a:fld>
            <a:endParaRPr lang="de-DE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1270854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Motivation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D3B6EB-38C3-4EDF-B2C3-F3BB9B7A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68D4BC4-7E9A-40FB-A880-B76A4095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774" y="2483528"/>
            <a:ext cx="2235994" cy="1681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4D2698E-653E-4065-A91B-9ADFE5CCE48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0319" y="2544751"/>
            <a:ext cx="461178" cy="4233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DE9EB04-C184-43A6-884B-4392CFAD61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063"/>
          <a:stretch/>
        </p:blipFill>
        <p:spPr>
          <a:xfrm>
            <a:off x="3035733" y="4689461"/>
            <a:ext cx="3072534" cy="1341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53733CB-FD99-4179-9B4C-019D483D7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735" y="2502549"/>
            <a:ext cx="2596816" cy="1476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CF06E5F-4A47-4172-B922-7A0E91D5B344}"/>
              </a:ext>
            </a:extLst>
          </p:cNvPr>
          <p:cNvSpPr txBox="1"/>
          <p:nvPr/>
        </p:nvSpPr>
        <p:spPr>
          <a:xfrm>
            <a:off x="843915" y="4033922"/>
            <a:ext cx="12568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Abb.1: Erdbeben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85BDFCD-2504-4A47-9275-2F964C2AA29E}"/>
              </a:ext>
            </a:extLst>
          </p:cNvPr>
          <p:cNvSpPr txBox="1"/>
          <p:nvPr/>
        </p:nvSpPr>
        <p:spPr>
          <a:xfrm>
            <a:off x="5788774" y="4221839"/>
            <a:ext cx="1609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Abb.2: Atomkraftwerk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0779B63-6CFC-496C-AB5B-ADFA1A79B95A}"/>
              </a:ext>
            </a:extLst>
          </p:cNvPr>
          <p:cNvSpPr txBox="1"/>
          <p:nvPr/>
        </p:nvSpPr>
        <p:spPr>
          <a:xfrm>
            <a:off x="2962713" y="6020382"/>
            <a:ext cx="2378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Abb.3: Brand auf Industriegelände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1D583D5-0F9B-4940-9D8C-FC57004BD252}"/>
              </a:ext>
            </a:extLst>
          </p:cNvPr>
          <p:cNvSpPr txBox="1"/>
          <p:nvPr/>
        </p:nvSpPr>
        <p:spPr>
          <a:xfrm>
            <a:off x="822960" y="1801532"/>
            <a:ext cx="51644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i="0" u="none" strike="noStrike" dirty="0">
                <a:solidFill>
                  <a:srgbClr val="24292E"/>
                </a:solidFill>
                <a:effectLst/>
                <a:latin typeface="-apple-system"/>
              </a:rPr>
              <a:t>Situation: </a:t>
            </a:r>
          </a:p>
          <a:p>
            <a:r>
              <a:rPr lang="de-DE" sz="1600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Schwere Katastrophen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11487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20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F0D9A0C-94A9-49BC-92F4-CD5C26F41A84}"/>
              </a:ext>
            </a:extLst>
          </p:cNvPr>
          <p:cNvSpPr txBox="1"/>
          <p:nvPr/>
        </p:nvSpPr>
        <p:spPr>
          <a:xfrm>
            <a:off x="822960" y="1884784"/>
            <a:ext cx="471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+mj-lt"/>
              </a:rPr>
              <a:t>Fig…</a:t>
            </a:r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3236589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Bibliography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21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F0D9A0C-94A9-49BC-92F4-CD5C26F41A84}"/>
              </a:ext>
            </a:extLst>
          </p:cNvPr>
          <p:cNvSpPr txBox="1"/>
          <p:nvPr/>
        </p:nvSpPr>
        <p:spPr>
          <a:xfrm>
            <a:off x="822960" y="1884784"/>
            <a:ext cx="7586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+mj-lt"/>
              </a:rPr>
              <a:t>[1] </a:t>
            </a:r>
          </a:p>
          <a:p>
            <a:r>
              <a:rPr lang="de-DE" sz="1200" dirty="0">
                <a:latin typeface="+mj-lt"/>
              </a:rPr>
              <a:t>…</a:t>
            </a:r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3B00C864-E308-4E37-B7CC-EE3439122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19272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Motivation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D3B6EB-38C3-4EDF-B2C3-F3BB9B7A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3</a:t>
            </a:fld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8324C32-738A-4690-AF28-5CD0E7896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159" y="2416150"/>
            <a:ext cx="2395881" cy="33762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D583D5-0F9B-4940-9D8C-FC57004BD252}"/>
              </a:ext>
            </a:extLst>
          </p:cNvPr>
          <p:cNvSpPr txBox="1"/>
          <p:nvPr/>
        </p:nvSpPr>
        <p:spPr>
          <a:xfrm>
            <a:off x="822960" y="1801532"/>
            <a:ext cx="516449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i="0" u="none" strike="noStrike" dirty="0">
                <a:solidFill>
                  <a:srgbClr val="24292E"/>
                </a:solidFill>
                <a:effectLst/>
                <a:latin typeface="-apple-system"/>
              </a:rPr>
              <a:t>Situation: </a:t>
            </a:r>
          </a:p>
          <a:p>
            <a:r>
              <a:rPr lang="de-DE" sz="1600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Schwere Katastrophen</a:t>
            </a:r>
          </a:p>
          <a:p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r>
              <a:rPr lang="de-DE" sz="1600" b="1" dirty="0">
                <a:solidFill>
                  <a:srgbClr val="24292E"/>
                </a:solidFill>
                <a:latin typeface="-apple-system"/>
              </a:rPr>
              <a:t>Problem: 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verletzte Personen finden und retten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Gegenstände bergen</a:t>
            </a:r>
          </a:p>
          <a:p>
            <a:pPr>
              <a:buClr>
                <a:schemeClr val="bg1">
                  <a:lumMod val="50000"/>
                </a:schemeClr>
              </a:buClr>
            </a:pPr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ohne andere Menschen in Gefahr zu bringen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de-DE" sz="1600" b="1" dirty="0">
                <a:solidFill>
                  <a:srgbClr val="24292E"/>
                </a:solidFill>
                <a:latin typeface="-apple-system"/>
              </a:rPr>
              <a:t>Lösung: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Rescue Robot</a:t>
            </a:r>
          </a:p>
          <a:p>
            <a:endParaRPr lang="de-DE" sz="16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9C7548-B908-4ED1-9659-E0527A8E8B96}"/>
              </a:ext>
            </a:extLst>
          </p:cNvPr>
          <p:cNvSpPr txBox="1"/>
          <p:nvPr/>
        </p:nvSpPr>
        <p:spPr>
          <a:xfrm>
            <a:off x="5942247" y="5710608"/>
            <a:ext cx="11579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Abb.4: Roboter</a:t>
            </a:r>
          </a:p>
        </p:txBody>
      </p:sp>
    </p:spTree>
    <p:extLst>
      <p:ext uri="{BB962C8B-B14F-4D97-AF65-F5344CB8AC3E}">
        <p14:creationId xmlns:p14="http://schemas.microsoft.com/office/powerpoint/2010/main" val="188087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Agenda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4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FD37CE8-60EB-425B-90CE-EF28AD96C7DB}"/>
              </a:ext>
            </a:extLst>
          </p:cNvPr>
          <p:cNvSpPr txBox="1"/>
          <p:nvPr/>
        </p:nvSpPr>
        <p:spPr>
          <a:xfrm>
            <a:off x="927499" y="2146042"/>
            <a:ext cx="505311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Produkteinsatz</a:t>
            </a:r>
            <a:r>
              <a:rPr lang="en-US" dirty="0"/>
              <a:t> / </a:t>
            </a:r>
            <a:r>
              <a:rPr lang="en-US" dirty="0" err="1"/>
              <a:t>Systemumgebung</a:t>
            </a:r>
            <a:r>
              <a:rPr lang="en-US" dirty="0"/>
              <a:t> / </a:t>
            </a:r>
            <a:r>
              <a:rPr lang="en-US" dirty="0" err="1"/>
              <a:t>Steakholder</a:t>
            </a:r>
            <a:endParaRPr lang="en-US" dirty="0"/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Requirements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Use Case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Paper Prototype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800" dirty="0"/>
              <a:t>Technical System Architecture</a:t>
            </a:r>
            <a:endParaRPr lang="en-US" sz="1800" dirty="0"/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Submodules</a:t>
            </a:r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Implementation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7" name="Fußzeilenplatzhalter 2">
            <a:extLst>
              <a:ext uri="{FF2B5EF4-FFF2-40B4-BE49-F238E27FC236}">
                <a16:creationId xmlns:a16="http://schemas.microsoft.com/office/drawing/2014/main" id="{7166DEFF-8A90-422F-A349-F7E492EA6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2773644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A784236E-063A-48A7-AD75-F8A5BED3345C}"/>
              </a:ext>
            </a:extLst>
          </p:cNvPr>
          <p:cNvSpPr/>
          <p:nvPr/>
        </p:nvSpPr>
        <p:spPr>
          <a:xfrm>
            <a:off x="927498" y="2099387"/>
            <a:ext cx="5312545" cy="4385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Agenda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5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FD37CE8-60EB-425B-90CE-EF28AD96C7DB}"/>
              </a:ext>
            </a:extLst>
          </p:cNvPr>
          <p:cNvSpPr txBox="1"/>
          <p:nvPr/>
        </p:nvSpPr>
        <p:spPr>
          <a:xfrm>
            <a:off x="927499" y="21460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…</a:t>
            </a:r>
          </a:p>
        </p:txBody>
      </p:sp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DCBD6BB4-A989-41CB-907B-C8406A25B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354203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Produkteinsatz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6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D105BDC-B3A1-4D39-951F-83F53650E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5" y="2000336"/>
            <a:ext cx="4680646" cy="336476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DBF9B6A-2B70-4E2A-A30D-4C377FBC527B}"/>
              </a:ext>
            </a:extLst>
          </p:cNvPr>
          <p:cNvSpPr txBox="1"/>
          <p:nvPr/>
        </p:nvSpPr>
        <p:spPr>
          <a:xfrm>
            <a:off x="926415" y="5351078"/>
            <a:ext cx="606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Abb.5:</a:t>
            </a:r>
          </a:p>
        </p:txBody>
      </p:sp>
    </p:spTree>
    <p:extLst>
      <p:ext uri="{BB962C8B-B14F-4D97-AF65-F5344CB8AC3E}">
        <p14:creationId xmlns:p14="http://schemas.microsoft.com/office/powerpoint/2010/main" val="170351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Einsatzgebiet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7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163474-FE8B-4FE9-A44B-95925DB6A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96" y="1848775"/>
            <a:ext cx="6192332" cy="415721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361CD30-4E44-4D39-9D82-221497AAD822}"/>
              </a:ext>
            </a:extLst>
          </p:cNvPr>
          <p:cNvSpPr txBox="1"/>
          <p:nvPr/>
        </p:nvSpPr>
        <p:spPr>
          <a:xfrm>
            <a:off x="917596" y="6005986"/>
            <a:ext cx="606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Abb.6:</a:t>
            </a:r>
          </a:p>
        </p:txBody>
      </p:sp>
    </p:spTree>
    <p:extLst>
      <p:ext uri="{BB962C8B-B14F-4D97-AF65-F5344CB8AC3E}">
        <p14:creationId xmlns:p14="http://schemas.microsoft.com/office/powerpoint/2010/main" val="227649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Requirements 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8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7BF3DE5-DBA3-417B-AE35-F1C4F7067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63"/>
          <a:stretch/>
        </p:blipFill>
        <p:spPr>
          <a:xfrm>
            <a:off x="885633" y="1884783"/>
            <a:ext cx="6539711" cy="41382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535E229-1F12-43C4-83CA-A2A205A83680}"/>
              </a:ext>
            </a:extLst>
          </p:cNvPr>
          <p:cNvSpPr txBox="1"/>
          <p:nvPr/>
        </p:nvSpPr>
        <p:spPr>
          <a:xfrm>
            <a:off x="885633" y="6023022"/>
            <a:ext cx="1499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Tab.1: </a:t>
            </a:r>
            <a:r>
              <a:rPr lang="de-DE" sz="1200" b="1" dirty="0" err="1"/>
              <a:t>Requirements</a:t>
            </a:r>
            <a:endParaRPr lang="de-DE" sz="1200" b="1" dirty="0"/>
          </a:p>
          <a:p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177434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 Case 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9</a:t>
            </a:fld>
            <a:endParaRPr lang="de-DE"/>
          </a:p>
        </p:txBody>
      </p:sp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27508FCC-828F-491B-9ACD-40268A284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A1DB861-4B8B-492C-8C41-0AB756D12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87" y="1742026"/>
            <a:ext cx="4251341" cy="458444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6130D43-9C5E-4542-A2A0-894378330779}"/>
              </a:ext>
            </a:extLst>
          </p:cNvPr>
          <p:cNvSpPr txBox="1"/>
          <p:nvPr/>
        </p:nvSpPr>
        <p:spPr>
          <a:xfrm>
            <a:off x="5106530" y="6106799"/>
            <a:ext cx="16626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Abb.7: Use Case Model</a:t>
            </a:r>
          </a:p>
        </p:txBody>
      </p:sp>
    </p:spTree>
    <p:extLst>
      <p:ext uri="{BB962C8B-B14F-4D97-AF65-F5344CB8AC3E}">
        <p14:creationId xmlns:p14="http://schemas.microsoft.com/office/powerpoint/2010/main" val="1952156672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ückblick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877</Words>
  <Application>Microsoft Office PowerPoint</Application>
  <PresentationFormat>Bildschirmpräsentation (4:3)</PresentationFormat>
  <Paragraphs>158</Paragraphs>
  <Slides>21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Wingdings</vt:lpstr>
      <vt:lpstr>Wingdings 2</vt:lpstr>
      <vt:lpstr>HDOfficeLightV0</vt:lpstr>
      <vt:lpstr>1_HDOfficeLightV0</vt:lpstr>
      <vt:lpstr>Rückblick</vt:lpstr>
      <vt:lpstr>Rescue Robot   Projekt angewandte Elektrotechnik</vt:lpstr>
      <vt:lpstr>Motivation</vt:lpstr>
      <vt:lpstr>Motivation</vt:lpstr>
      <vt:lpstr>Agenda</vt:lpstr>
      <vt:lpstr>Agenda</vt:lpstr>
      <vt:lpstr>Produkteinsatz</vt:lpstr>
      <vt:lpstr>Einsatzgebiet</vt:lpstr>
      <vt:lpstr>Requirements </vt:lpstr>
      <vt:lpstr>Use Case </vt:lpstr>
      <vt:lpstr>Paper Prototype</vt:lpstr>
      <vt:lpstr>Paper Prototype</vt:lpstr>
      <vt:lpstr>Technical System Architecture</vt:lpstr>
      <vt:lpstr>Technical System Architecture</vt:lpstr>
      <vt:lpstr>Technical System Architecture</vt:lpstr>
      <vt:lpstr>Technical System Architecture</vt:lpstr>
      <vt:lpstr>Technical System Architecture</vt:lpstr>
      <vt:lpstr>Technical System Architecture</vt:lpstr>
      <vt:lpstr>Submodules and Implementation</vt:lpstr>
      <vt:lpstr>Requirements and Implementation</vt:lpstr>
      <vt:lpstr>References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Löbel, Melanie</dc:creator>
  <cp:lastModifiedBy>Melanie Löbel</cp:lastModifiedBy>
  <cp:revision>340</cp:revision>
  <cp:lastPrinted>2020-07-14T06:42:52Z</cp:lastPrinted>
  <dcterms:created xsi:type="dcterms:W3CDTF">2019-04-05T07:17:35Z</dcterms:created>
  <dcterms:modified xsi:type="dcterms:W3CDTF">2020-08-10T11:55:32Z</dcterms:modified>
</cp:coreProperties>
</file>